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69" r:id="rId3"/>
    <p:sldId id="288" r:id="rId4"/>
    <p:sldId id="287" r:id="rId5"/>
    <p:sldId id="289" r:id="rId6"/>
    <p:sldId id="297" r:id="rId7"/>
    <p:sldId id="286" r:id="rId8"/>
    <p:sldId id="291" r:id="rId9"/>
    <p:sldId id="293" r:id="rId10"/>
    <p:sldId id="294" r:id="rId11"/>
    <p:sldId id="305" r:id="rId12"/>
    <p:sldId id="306" r:id="rId13"/>
    <p:sldId id="285" r:id="rId14"/>
    <p:sldId id="295" r:id="rId15"/>
    <p:sldId id="284" r:id="rId16"/>
    <p:sldId id="272" r:id="rId17"/>
    <p:sldId id="274" r:id="rId18"/>
    <p:sldId id="275" r:id="rId19"/>
    <p:sldId id="308" r:id="rId20"/>
    <p:sldId id="277" r:id="rId21"/>
    <p:sldId id="307" r:id="rId22"/>
    <p:sldId id="298" r:id="rId23"/>
    <p:sldId id="300" r:id="rId24"/>
    <p:sldId id="301" r:id="rId25"/>
    <p:sldId id="299" r:id="rId26"/>
    <p:sldId id="302" r:id="rId27"/>
    <p:sldId id="303" r:id="rId28"/>
    <p:sldId id="304" r:id="rId29"/>
    <p:sldId id="26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2"/>
    <a:srgbClr val="013334"/>
    <a:srgbClr val="10069F"/>
    <a:srgbClr val="4E2A84"/>
    <a:srgbClr val="582E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529" autoAdjust="0"/>
    <p:restoredTop sz="86429" autoAdjust="0"/>
  </p:normalViewPr>
  <p:slideViewPr>
    <p:cSldViewPr>
      <p:cViewPr>
        <p:scale>
          <a:sx n="70" d="100"/>
          <a:sy n="70" d="100"/>
        </p:scale>
        <p:origin x="1488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70D6A-FB49-A14C-9B03-21B3417100CD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B6C83-B894-2740-9986-97D8BB6F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69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Estimated</a:t>
            </a:r>
            <a:r>
              <a:rPr lang="en-US" baseline="0" dirty="0"/>
              <a:t> that 70% of business data is time series. (Few, 2007) find actual research to cite for this!!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5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ieg.ifs.tuwien.ac.at</a:t>
            </a:r>
            <a:r>
              <a:rPr lang="en-US" dirty="0"/>
              <a:t>/~</a:t>
            </a:r>
            <a:r>
              <a:rPr lang="en-US" dirty="0" err="1"/>
              <a:t>aigner</a:t>
            </a:r>
            <a:r>
              <a:rPr lang="en-US" dirty="0"/>
              <a:t>/teaching/ws06/</a:t>
            </a:r>
            <a:r>
              <a:rPr lang="en-US" dirty="0" err="1"/>
              <a:t>infovis_ue</a:t>
            </a:r>
            <a:r>
              <a:rPr lang="en-US" dirty="0"/>
              <a:t>/papers/spiralgraph_weber01visualizing.pdf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37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kops.uni-konstanz.de</a:t>
            </a:r>
            <a:r>
              <a:rPr lang="en-US" dirty="0"/>
              <a:t>/</a:t>
            </a:r>
            <a:r>
              <a:rPr lang="en-US" dirty="0" err="1"/>
              <a:t>bitstream</a:t>
            </a:r>
            <a:r>
              <a:rPr lang="en-US" dirty="0"/>
              <a:t>/handle/123456789/17483/</a:t>
            </a:r>
            <a:r>
              <a:rPr lang="en-US" dirty="0" err="1"/>
              <a:t>Keim.pdf?sequence</a:t>
            </a:r>
            <a:r>
              <a:rPr lang="en-US" dirty="0"/>
              <a:t>=1&amp;isAllowed=y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kops.uni-konstanz.de</a:t>
            </a:r>
            <a:r>
              <a:rPr lang="en-US" dirty="0"/>
              <a:t>/</a:t>
            </a:r>
            <a:r>
              <a:rPr lang="en-US" dirty="0" err="1"/>
              <a:t>bitstream</a:t>
            </a:r>
            <a:r>
              <a:rPr lang="en-US" dirty="0"/>
              <a:t>/handle/123456789/17483/</a:t>
            </a:r>
            <a:r>
              <a:rPr lang="en-US" dirty="0" err="1"/>
              <a:t>Keim.pdf?sequence</a:t>
            </a:r>
            <a:r>
              <a:rPr lang="en-US" dirty="0"/>
              <a:t>=1&amp;isAllowed=y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5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www.cs.ubc.ca</a:t>
            </a:r>
            <a:r>
              <a:rPr lang="en-US" dirty="0"/>
              <a:t>/~</a:t>
            </a:r>
            <a:r>
              <a:rPr lang="en-US" dirty="0" err="1"/>
              <a:t>tmm</a:t>
            </a:r>
            <a:r>
              <a:rPr lang="en-US" dirty="0"/>
              <a:t>/courses/cpsc533c-06-fall/readings/vanwijk99cluster.pdf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http://www.cs.ubc.ca/~tmm/courses/cpsc533c-06-fall/readings/vanwijk99cluster.pdf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citeseerx.ist.psu.edu</a:t>
            </a:r>
            <a:r>
              <a:rPr lang="en-US" dirty="0"/>
              <a:t>/</a:t>
            </a:r>
            <a:r>
              <a:rPr lang="en-US" dirty="0" err="1"/>
              <a:t>viewdoc</a:t>
            </a:r>
            <a:r>
              <a:rPr lang="en-US" dirty="0"/>
              <a:t>/</a:t>
            </a:r>
            <a:r>
              <a:rPr lang="en-US" dirty="0" err="1"/>
              <a:t>download?doi</a:t>
            </a:r>
            <a:r>
              <a:rPr lang="en-US" dirty="0"/>
              <a:t>=10.1.1.413.4650&amp;rep=rep1&amp;type=</a:t>
            </a:r>
            <a:r>
              <a:rPr lang="en-US" dirty="0" err="1"/>
              <a:t>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8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Muller and Schumann 2003, from Frank,</a:t>
            </a:r>
            <a:r>
              <a:rPr lang="en-US" baseline="0" dirty="0"/>
              <a:t> 1998 from </a:t>
            </a:r>
            <a:r>
              <a:rPr lang="en-US" baseline="0" dirty="0" err="1"/>
              <a:t>Stasko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6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identifies</a:t>
            </a:r>
            <a:r>
              <a:rPr lang="en-US" baseline="0" dirty="0"/>
              <a:t> several characteristics of change for time series data.</a:t>
            </a:r>
          </a:p>
          <a:p>
            <a:r>
              <a:rPr lang="en-US" dirty="0"/>
              <a:t>https://</a:t>
            </a:r>
            <a:r>
              <a:rPr lang="en-US" dirty="0" err="1"/>
              <a:t>www.perceptualedge.com</a:t>
            </a:r>
            <a:r>
              <a:rPr lang="en-US" dirty="0"/>
              <a:t>/articles/</a:t>
            </a:r>
            <a:r>
              <a:rPr lang="en-US" dirty="0" err="1"/>
              <a:t>visual_business_intelligence</a:t>
            </a:r>
            <a:r>
              <a:rPr lang="en-US" dirty="0"/>
              <a:t>/</a:t>
            </a:r>
            <a:r>
              <a:rPr lang="en-US" dirty="0" err="1"/>
              <a:t>visualizing_change.pdf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www.r-bloggers.com</a:t>
            </a:r>
            <a:r>
              <a:rPr lang="en-US" dirty="0"/>
              <a:t>/plotting-time-series-in-r-using-yahoo-finance-data/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5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en-US" baseline="0" dirty="0"/>
              <a:t>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Themeriver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7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www.ifs.tuwien.ac.at</a:t>
            </a:r>
            <a:r>
              <a:rPr lang="en-US" dirty="0"/>
              <a:t>/~</a:t>
            </a:r>
            <a:r>
              <a:rPr lang="en-US" dirty="0" err="1"/>
              <a:t>silvia</a:t>
            </a:r>
            <a:r>
              <a:rPr lang="en-US" dirty="0"/>
              <a:t>/</a:t>
            </a:r>
            <a:r>
              <a:rPr lang="en-US" dirty="0" err="1"/>
              <a:t>wien</a:t>
            </a:r>
            <a:r>
              <a:rPr lang="en-US" dirty="0"/>
              <a:t>/vu-</a:t>
            </a:r>
            <a:r>
              <a:rPr lang="en-US" dirty="0" err="1"/>
              <a:t>infovis</a:t>
            </a:r>
            <a:r>
              <a:rPr lang="en-US" dirty="0"/>
              <a:t>/references/havre-ieeeinfovis00.pdf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5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B6C83-B894-2740-9986-97D8BB6F6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8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90054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8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9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9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5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7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09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94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49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1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9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82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06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28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2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0CF78-BAF2-4139-91F3-215362EF2725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99840-EED6-4E7F-ABD0-291243E0C4F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78550" y="62508"/>
            <a:ext cx="2143379" cy="24898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5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DA78D-F215-42DF-9B83-6796C1E09096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70C0-C7DC-4B4C-8145-AB8DD9F1416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3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18854"/>
            <a:ext cx="7772400" cy="900546"/>
          </a:xfrm>
        </p:spPr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5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26" y="5831663"/>
            <a:ext cx="4244553" cy="4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81365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61373" y="6397823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Few, 2007. </a:t>
            </a:r>
            <a:r>
              <a:rPr lang="en-US" sz="1400" i="1" dirty="0"/>
              <a:t>Visualizing change.</a:t>
            </a:r>
          </a:p>
        </p:txBody>
      </p:sp>
      <p:pic>
        <p:nvPicPr>
          <p:cNvPr id="3" name="Picture 2" descr="Screen Shot 2017-01-19 at 4.2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9" y="609600"/>
            <a:ext cx="756262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8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379368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19 at 7.0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57200"/>
            <a:ext cx="7391400" cy="5742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6324600"/>
            <a:ext cx="6856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Havre et al., 2000. </a:t>
            </a:r>
            <a:r>
              <a:rPr lang="en-US" sz="1400" i="1" dirty="0" err="1"/>
              <a:t>ThemeRiver</a:t>
            </a:r>
            <a:r>
              <a:rPr lang="en-US" sz="1400" i="1" dirty="0"/>
              <a:t>: Visualizing theme changes over time.</a:t>
            </a:r>
          </a:p>
        </p:txBody>
      </p:sp>
    </p:spTree>
    <p:extLst>
      <p:ext uri="{BB962C8B-B14F-4D97-AF65-F5344CB8AC3E}">
        <p14:creationId xmlns:p14="http://schemas.microsoft.com/office/powerpoint/2010/main" val="346627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9 at 7.08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90800"/>
            <a:ext cx="3548927" cy="1989967"/>
          </a:xfrm>
          <a:prstGeom prst="rect">
            <a:avLst/>
          </a:prstGeom>
        </p:spPr>
      </p:pic>
      <p:pic>
        <p:nvPicPr>
          <p:cNvPr id="6" name="Picture 5" descr="Screen Shot 2017-01-19 at 7.08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4572000" cy="4889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6324600"/>
            <a:ext cx="7090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Havre et al., 2000. </a:t>
            </a:r>
            <a:r>
              <a:rPr lang="en-US" sz="1400" i="1" dirty="0" err="1"/>
              <a:t>ThemeRiver</a:t>
            </a:r>
            <a:r>
              <a:rPr lang="en-US" sz="1400" i="1" dirty="0"/>
              <a:t>: Visualizing theme changes over time.</a:t>
            </a:r>
          </a:p>
        </p:txBody>
      </p:sp>
    </p:spTree>
    <p:extLst>
      <p:ext uri="{BB962C8B-B14F-4D97-AF65-F5344CB8AC3E}">
        <p14:creationId xmlns:p14="http://schemas.microsoft.com/office/powerpoint/2010/main" val="101923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seph Priestly histo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566"/>
            <a:ext cx="9144000" cy="5724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8920"/>
            <a:ext cx="156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 Priestly</a:t>
            </a:r>
          </a:p>
        </p:txBody>
      </p:sp>
    </p:spTree>
    <p:extLst>
      <p:ext uri="{BB962C8B-B14F-4D97-AF65-F5344CB8AC3E}">
        <p14:creationId xmlns:p14="http://schemas.microsoft.com/office/powerpoint/2010/main" val="257194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611779"/>
            <a:ext cx="17024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BFBFBF"/>
                </a:solidFill>
              </a:rPr>
              <a:t>feed://</a:t>
            </a:r>
            <a:r>
              <a:rPr lang="en-US" sz="1000" dirty="0" err="1">
                <a:solidFill>
                  <a:srgbClr val="BFBFBF"/>
                </a:solidFill>
              </a:rPr>
              <a:t>evalcentral.com</a:t>
            </a:r>
            <a:r>
              <a:rPr lang="en-US" sz="1000" dirty="0">
                <a:solidFill>
                  <a:srgbClr val="BFBFBF"/>
                </a:solidFill>
              </a:rPr>
              <a:t>/feed/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9972"/>
            <a:ext cx="7008336" cy="586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7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7646"/>
            <a:ext cx="7772399" cy="58586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5900" y="6477000"/>
            <a:ext cx="61721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http://panopticon2.moneycoach.biz/assets/img/screenshot_horizongraph_large.gif</a:t>
            </a:r>
          </a:p>
        </p:txBody>
      </p:sp>
    </p:spTree>
    <p:extLst>
      <p:ext uri="{BB962C8B-B14F-4D97-AF65-F5344CB8AC3E}">
        <p14:creationId xmlns:p14="http://schemas.microsoft.com/office/powerpoint/2010/main" val="1090075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Cyclical</a:t>
            </a:r>
          </a:p>
        </p:txBody>
      </p:sp>
    </p:spTree>
    <p:extLst>
      <p:ext uri="{BB962C8B-B14F-4D97-AF65-F5344CB8AC3E}">
        <p14:creationId xmlns:p14="http://schemas.microsoft.com/office/powerpoint/2010/main" val="227179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49377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solidFill>
                  <a:srgbClr val="BFBFBF"/>
                </a:solidFill>
              </a:rPr>
              <a:t>http://thewhyaxis.info/content/13-music/music-in1.jpg</a:t>
            </a:r>
          </a:p>
        </p:txBody>
      </p:sp>
    </p:spTree>
    <p:extLst>
      <p:ext uri="{BB962C8B-B14F-4D97-AF65-F5344CB8AC3E}">
        <p14:creationId xmlns:p14="http://schemas.microsoft.com/office/powerpoint/2010/main" val="425798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68580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 descr="Screen Shot 2017-01-19 at 7.32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199"/>
            <a:ext cx="8686800" cy="53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22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5.30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48120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1" y="6324600"/>
            <a:ext cx="61721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Diagram source: Weber, M., Alexa, M., &amp; Müller, W. (2001, October). Visualizing time-series on spirals. In </a:t>
            </a:r>
            <a:r>
              <a:rPr lang="en-US" sz="1000" i="1" dirty="0" err="1"/>
              <a:t>Infovis</a:t>
            </a:r>
            <a:r>
              <a:rPr lang="en-US" sz="1000" dirty="0"/>
              <a:t> (Vol. 1, pp. 7-14).</a:t>
            </a:r>
          </a:p>
          <a:p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731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578337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17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460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5791200"/>
            <a:ext cx="876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</a:t>
            </a:r>
            <a:r>
              <a:rPr lang="en-US" sz="1400" dirty="0" err="1"/>
              <a:t>Krstajic</a:t>
            </a:r>
            <a:r>
              <a:rPr lang="en-US" sz="1400" dirty="0"/>
              <a:t> et al., 2011. </a:t>
            </a:r>
            <a:r>
              <a:rPr lang="en-US" sz="1400" i="1" dirty="0" err="1"/>
              <a:t>CloudLines</a:t>
            </a:r>
            <a:r>
              <a:rPr lang="en-US" sz="1400" i="1" dirty="0"/>
              <a:t>: Compact display of event episodes in multiple time series.</a:t>
            </a:r>
          </a:p>
        </p:txBody>
      </p:sp>
    </p:spTree>
    <p:extLst>
      <p:ext uri="{BB962C8B-B14F-4D97-AF65-F5344CB8AC3E}">
        <p14:creationId xmlns:p14="http://schemas.microsoft.com/office/powerpoint/2010/main" val="174842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5791200"/>
            <a:ext cx="8763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</a:t>
            </a:r>
            <a:r>
              <a:rPr lang="en-US" sz="1400" dirty="0" err="1"/>
              <a:t>Krstajic</a:t>
            </a:r>
            <a:r>
              <a:rPr lang="en-US" sz="1400" dirty="0"/>
              <a:t> et al., 2011. </a:t>
            </a:r>
            <a:r>
              <a:rPr lang="en-US" sz="1400" i="1" dirty="0" err="1"/>
              <a:t>CloudLines</a:t>
            </a:r>
            <a:r>
              <a:rPr lang="en-US" sz="1400" i="1" dirty="0"/>
              <a:t>: Compact display of event episodes in multiple time series.</a:t>
            </a:r>
          </a:p>
        </p:txBody>
      </p:sp>
      <p:pic>
        <p:nvPicPr>
          <p:cNvPr id="4" name="Picture 3" descr="Screen Shot 2017-01-19 at 8.19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312"/>
            <a:ext cx="9144000" cy="29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8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Time Analytic Algorithms</a:t>
            </a:r>
          </a:p>
        </p:txBody>
      </p:sp>
    </p:spTree>
    <p:extLst>
      <p:ext uri="{BB962C8B-B14F-4D97-AF65-F5344CB8AC3E}">
        <p14:creationId xmlns:p14="http://schemas.microsoft.com/office/powerpoint/2010/main" val="3746664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7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8458200" cy="56839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Clustering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6400800"/>
            <a:ext cx="209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Van </a:t>
            </a:r>
            <a:r>
              <a:rPr lang="en-US" sz="1400" dirty="0" err="1"/>
              <a:t>Wijk</a:t>
            </a:r>
            <a:r>
              <a:rPr lang="en-US" sz="1400" dirty="0"/>
              <a:t> &amp; </a:t>
            </a:r>
            <a:r>
              <a:rPr lang="en-US" sz="1400" dirty="0" err="1"/>
              <a:t>Selow</a:t>
            </a:r>
            <a:r>
              <a:rPr lang="en-US" sz="1400" dirty="0"/>
              <a:t>, 1999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13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705600" cy="531697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6400800"/>
            <a:ext cx="209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Van </a:t>
            </a:r>
            <a:r>
              <a:rPr lang="en-US" sz="1400" dirty="0" err="1"/>
              <a:t>Wijk</a:t>
            </a:r>
            <a:r>
              <a:rPr lang="en-US" sz="1400" dirty="0"/>
              <a:t> &amp; </a:t>
            </a:r>
            <a:r>
              <a:rPr lang="en-US" sz="1400" dirty="0" err="1"/>
              <a:t>Selow</a:t>
            </a:r>
            <a:r>
              <a:rPr lang="en-US" sz="1400" dirty="0"/>
              <a:t>, 1999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92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1-19 at 8.26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41400"/>
            <a:ext cx="5575300" cy="2159000"/>
          </a:xfrm>
          <a:prstGeom prst="rect">
            <a:avLst/>
          </a:prstGeom>
        </p:spPr>
      </p:pic>
      <p:pic>
        <p:nvPicPr>
          <p:cNvPr id="3" name="Picture 2" descr="Screen Shot 2017-01-19 at 8.26.1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75000"/>
            <a:ext cx="3810000" cy="3530600"/>
          </a:xfrm>
          <a:prstGeom prst="rect">
            <a:avLst/>
          </a:prstGeom>
        </p:spPr>
      </p:pic>
      <p:pic>
        <p:nvPicPr>
          <p:cNvPr id="4" name="Picture 3" descr="Screen Shot 2017-01-19 at 8.25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46" y="1066800"/>
            <a:ext cx="4442954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6400800"/>
            <a:ext cx="1651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Kumar et al., 2005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63723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Time Series Bitmaps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school_logo1_rgb_xl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72" y="2724912"/>
            <a:ext cx="7229856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 algn="ctr">
              <a:buNone/>
            </a:pPr>
            <a:r>
              <a:rPr lang="en-US" sz="4400" dirty="0"/>
              <a:t>70% of business data</a:t>
            </a:r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3437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Discrete vs. interval</a:t>
            </a:r>
          </a:p>
          <a:p>
            <a:r>
              <a:rPr lang="en-US" sz="3600" dirty="0"/>
              <a:t>Linear vs. cyclical</a:t>
            </a:r>
          </a:p>
          <a:p>
            <a:r>
              <a:rPr lang="en-US" sz="3600" dirty="0"/>
              <a:t>Ordinal vs. continuous </a:t>
            </a:r>
          </a:p>
          <a:p>
            <a:r>
              <a:rPr lang="en-US" sz="3600" dirty="0"/>
              <a:t>Ordered vs. branching vs. multiple perspectives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Characteristics of Change </a:t>
            </a:r>
          </a:p>
        </p:txBody>
      </p:sp>
    </p:spTree>
    <p:extLst>
      <p:ext uri="{BB962C8B-B14F-4D97-AF65-F5344CB8AC3E}">
        <p14:creationId xmlns:p14="http://schemas.microsoft.com/office/powerpoint/2010/main" val="263478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45233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Magnitude</a:t>
            </a:r>
          </a:p>
        </p:txBody>
      </p:sp>
      <p:pic>
        <p:nvPicPr>
          <p:cNvPr id="4" name="Picture 3" descr="Screen Shot 2017-01-19 at 7.43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2299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0" y="5867400"/>
            <a:ext cx="3773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Few, 2007. </a:t>
            </a:r>
            <a:r>
              <a:rPr lang="en-US" sz="1400" i="1" dirty="0"/>
              <a:t>Visualizing change.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553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75981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5715000"/>
            <a:ext cx="7532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https://www.r-bloggers.com/plotting-time-series-in-r-using-yahoo-finance-data/</a:t>
            </a:r>
          </a:p>
        </p:txBody>
      </p:sp>
      <p:pic>
        <p:nvPicPr>
          <p:cNvPr id="6" name="Picture 5" descr="Screen Shot 2017-01-19 at 7.45.5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0200"/>
            <a:ext cx="5524500" cy="3797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30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40818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Velocity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Few, 2007. </a:t>
            </a:r>
            <a:r>
              <a:rPr lang="en-US" sz="1400" i="1" dirty="0"/>
              <a:t>Visualizing change.</a:t>
            </a:r>
          </a:p>
        </p:txBody>
      </p:sp>
      <p:pic>
        <p:nvPicPr>
          <p:cNvPr id="6" name="Picture 5" descr="Screen Shot 2017-01-19 at 7.50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848600" cy="41340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7200" y="12192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34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Direction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400" y="5867400"/>
            <a:ext cx="3854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Chart source: Few, 2007. </a:t>
            </a:r>
            <a:r>
              <a:rPr lang="en-US" sz="1400" i="1" dirty="0"/>
              <a:t>Visualizing change.</a:t>
            </a:r>
          </a:p>
        </p:txBody>
      </p:sp>
      <p:pic>
        <p:nvPicPr>
          <p:cNvPr id="4" name="Picture 3" descr="Screen Shot 2017-01-19 at 8.0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46382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14300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075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339</Words>
  <Application>Microsoft Macintosh PowerPoint</Application>
  <PresentationFormat>On-screen Show (4:3)</PresentationFormat>
  <Paragraphs>83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Office Theme</vt:lpstr>
      <vt:lpstr>Custom Design</vt:lpstr>
      <vt:lpstr>Time Series</vt:lpstr>
      <vt:lpstr>PowerPoint Presentation</vt:lpstr>
      <vt:lpstr>PowerPoint Presentation</vt:lpstr>
      <vt:lpstr>Time Series Data Properties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Yalom’s curative factors</dc:title>
  <dc:creator>Administrator</dc:creator>
  <cp:lastModifiedBy>Microsoft Office User</cp:lastModifiedBy>
  <cp:revision>107</cp:revision>
  <dcterms:created xsi:type="dcterms:W3CDTF">2016-03-21T14:12:59Z</dcterms:created>
  <dcterms:modified xsi:type="dcterms:W3CDTF">2017-03-15T23:14:43Z</dcterms:modified>
</cp:coreProperties>
</file>